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4" r:id="rId3"/>
    <p:sldId id="263" r:id="rId4"/>
    <p:sldId id="257" r:id="rId5"/>
    <p:sldId id="258" r:id="rId6"/>
    <p:sldId id="260" r:id="rId7"/>
    <p:sldId id="259" r:id="rId8"/>
    <p:sldId id="261" r:id="rId9"/>
    <p:sldId id="262" r:id="rId10"/>
    <p:sldId id="265" r:id="rId11"/>
    <p:sldId id="267" r:id="rId12"/>
    <p:sldId id="266" r:id="rId1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92" d="100"/>
          <a:sy n="192" d="100"/>
        </p:scale>
        <p:origin x="-576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printerSettings" Target="printerSettings/printerSettings1.bin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9EDD6-1337-C544-A55B-245D26BE819A}" type="datetimeFigureOut">
              <a:rPr lang="en-US" smtClean="0"/>
              <a:t>1/30/18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42AB8-E1CB-764D-8739-8B7199C1C3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6488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9EDD6-1337-C544-A55B-245D26BE819A}" type="datetimeFigureOut">
              <a:rPr lang="en-US" smtClean="0"/>
              <a:t>1/30/18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42AB8-E1CB-764D-8739-8B7199C1C3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8727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9EDD6-1337-C544-A55B-245D26BE819A}" type="datetimeFigureOut">
              <a:rPr lang="en-US" smtClean="0"/>
              <a:t>1/30/18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42AB8-E1CB-764D-8739-8B7199C1C3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0876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9EDD6-1337-C544-A55B-245D26BE819A}" type="datetimeFigureOut">
              <a:rPr lang="en-US" smtClean="0"/>
              <a:t>1/30/18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42AB8-E1CB-764D-8739-8B7199C1C3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4324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9EDD6-1337-C544-A55B-245D26BE819A}" type="datetimeFigureOut">
              <a:rPr lang="en-US" smtClean="0"/>
              <a:t>1/30/18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42AB8-E1CB-764D-8739-8B7199C1C3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856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9EDD6-1337-C544-A55B-245D26BE819A}" type="datetimeFigureOut">
              <a:rPr lang="en-US" smtClean="0"/>
              <a:t>1/30/18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42AB8-E1CB-764D-8739-8B7199C1C3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3905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9EDD6-1337-C544-A55B-245D26BE819A}" type="datetimeFigureOut">
              <a:rPr lang="en-US" smtClean="0"/>
              <a:t>1/30/18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42AB8-E1CB-764D-8739-8B7199C1C3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5184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9EDD6-1337-C544-A55B-245D26BE819A}" type="datetimeFigureOut">
              <a:rPr lang="en-US" smtClean="0"/>
              <a:t>1/30/18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42AB8-E1CB-764D-8739-8B7199C1C3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0096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9EDD6-1337-C544-A55B-245D26BE819A}" type="datetimeFigureOut">
              <a:rPr lang="en-US" smtClean="0"/>
              <a:t>1/30/18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42AB8-E1CB-764D-8739-8B7199C1C3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4042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9EDD6-1337-C544-A55B-245D26BE819A}" type="datetimeFigureOut">
              <a:rPr lang="en-US" smtClean="0"/>
              <a:t>1/30/18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42AB8-E1CB-764D-8739-8B7199C1C3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0280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9EDD6-1337-C544-A55B-245D26BE819A}" type="datetimeFigureOut">
              <a:rPr lang="en-US" smtClean="0"/>
              <a:t>1/30/18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42AB8-E1CB-764D-8739-8B7199C1C3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4976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A9EDD6-1337-C544-A55B-245D26BE819A}" type="datetimeFigureOut">
              <a:rPr lang="en-US" smtClean="0"/>
              <a:t>1/30/18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142AB8-E1CB-764D-8739-8B7199C1C3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0774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4500"/>
            <a:ext cx="9144000" cy="5960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9301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9144000" cy="6460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8401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Potential of Mean Force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7700" y="1740702"/>
            <a:ext cx="5308600" cy="372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2574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52600"/>
            <a:ext cx="9144000" cy="3338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67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 smtClean="0"/>
              <a:t>One-Trajectory and </a:t>
            </a:r>
            <a:r>
              <a:rPr lang="en-US" sz="3200" b="1" dirty="0"/>
              <a:t>T</a:t>
            </a:r>
            <a:r>
              <a:rPr lang="en-US" sz="3200" b="1" dirty="0" smtClean="0"/>
              <a:t>hree-Trajectory Methods</a:t>
            </a:r>
            <a:endParaRPr lang="en-US" sz="32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855586" cy="4525963"/>
          </a:xfrm>
        </p:spPr>
        <p:txBody>
          <a:bodyPr/>
          <a:lstStyle/>
          <a:p>
            <a:r>
              <a:rPr lang="en-US" dirty="0" smtClean="0"/>
              <a:t>One-trajectory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Three-trajectory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553" y="4990375"/>
            <a:ext cx="8341140" cy="39017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5546" y="2787744"/>
            <a:ext cx="7534147" cy="442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2070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 smtClean="0"/>
              <a:t>MM-PB/SA and MM-GB/SA Models</a:t>
            </a:r>
            <a:endParaRPr lang="en-US" sz="32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553" y="2189533"/>
            <a:ext cx="7819545" cy="230635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858731" y="5184429"/>
            <a:ext cx="501614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-- Electrostatic component of solvation-free energy</a:t>
            </a:r>
          </a:p>
          <a:p>
            <a:r>
              <a:rPr lang="en-US" dirty="0"/>
              <a:t> </a:t>
            </a:r>
            <a:r>
              <a:rPr lang="en-US" dirty="0" smtClean="0"/>
              <a:t>   can be computed using a Poisson-Boltzmann (PB)</a:t>
            </a:r>
          </a:p>
          <a:p>
            <a:r>
              <a:rPr lang="en-US" dirty="0"/>
              <a:t> </a:t>
            </a:r>
            <a:r>
              <a:rPr lang="en-US" dirty="0" smtClean="0"/>
              <a:t>   or a generalized Born (GB) model  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283" y="5230734"/>
            <a:ext cx="1097842" cy="242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7139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0" y="965200"/>
            <a:ext cx="7099300" cy="492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3567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68400"/>
            <a:ext cx="9144000" cy="4502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0766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110" y="648261"/>
            <a:ext cx="4124444" cy="590545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1881" y="712209"/>
            <a:ext cx="4037656" cy="605648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984847" y="93573"/>
            <a:ext cx="27630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Conformational Ensembles</a:t>
            </a:r>
          </a:p>
          <a:p>
            <a:pPr algn="ctr"/>
            <a:r>
              <a:rPr lang="en-US" b="1" dirty="0" smtClean="0"/>
              <a:t>(Method 1)</a:t>
            </a:r>
            <a:endParaRPr 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5683549" y="121254"/>
            <a:ext cx="30260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Representative Conformation</a:t>
            </a:r>
          </a:p>
          <a:p>
            <a:pPr algn="ctr"/>
            <a:r>
              <a:rPr lang="en-US" b="1" dirty="0" smtClean="0"/>
              <a:t>(Method 2)</a:t>
            </a:r>
            <a:endParaRPr 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70450" y="1676013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MM-PB/SA</a:t>
            </a:r>
            <a:endParaRPr lang="en-US" b="1" dirty="0"/>
          </a:p>
        </p:txBody>
      </p:sp>
      <p:sp>
        <p:nvSpPr>
          <p:cNvPr id="9" name="TextBox 8"/>
          <p:cNvSpPr txBox="1"/>
          <p:nvPr/>
        </p:nvSpPr>
        <p:spPr>
          <a:xfrm>
            <a:off x="57626" y="4610249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MM-GB/SA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6630081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98500"/>
            <a:ext cx="9144000" cy="5448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9888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5300"/>
            <a:ext cx="9144000" cy="5851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1764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11400"/>
            <a:ext cx="9144000" cy="2227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2550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231</TotalTime>
  <Words>82</Words>
  <Application>Microsoft Macintosh PowerPoint</Application>
  <PresentationFormat>On-screen Show (4:3)</PresentationFormat>
  <Paragraphs>17</Paragraphs>
  <Slides>12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Office Theme</vt:lpstr>
      <vt:lpstr>PowerPoint Presentation</vt:lpstr>
      <vt:lpstr>One-Trajectory and Three-Trajectory Methods</vt:lpstr>
      <vt:lpstr>MM-PB/SA and MM-GB/SA Models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Potential of Mean Force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Yihan Shao</dc:creator>
  <cp:lastModifiedBy>Yihan Shao</cp:lastModifiedBy>
  <cp:revision>16</cp:revision>
  <dcterms:created xsi:type="dcterms:W3CDTF">2018-01-23T22:50:24Z</dcterms:created>
  <dcterms:modified xsi:type="dcterms:W3CDTF">2018-01-30T22:44:58Z</dcterms:modified>
</cp:coreProperties>
</file>